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9"/>
    <p:restoredTop sz="94629"/>
  </p:normalViewPr>
  <p:slideViewPr>
    <p:cSldViewPr snapToGrid="0" snapToObjects="1">
      <p:cViewPr varScale="1">
        <p:scale>
          <a:sx n="146" d="100"/>
          <a:sy n="146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808C4-3EF1-514C-8F4F-3E532C6C6CF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26F37-DE09-7743-A7E5-AEEAEDD43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8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22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3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8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Husqva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821" y="5342617"/>
            <a:ext cx="9687723" cy="601066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1F24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821" y="6029334"/>
            <a:ext cx="9687723" cy="409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F24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15" y="148409"/>
            <a:ext cx="2050170" cy="17315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42" y="1860571"/>
            <a:ext cx="6341917" cy="33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75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185" y="5252435"/>
            <a:ext cx="1095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 smtClean="0">
                <a:solidFill>
                  <a:srgbClr val="1F2449"/>
                </a:solidFill>
                <a:latin typeface="TeXGyreTermes" charset="0"/>
                <a:ea typeface="TeXGyreTermes" charset="0"/>
                <a:cs typeface="TeXGyreTermes" charset="0"/>
              </a:rPr>
              <a:t>www.nishousing.com</a:t>
            </a:r>
            <a:endParaRPr lang="en-US" sz="1800" dirty="0">
              <a:solidFill>
                <a:srgbClr val="1F2449"/>
              </a:solidFill>
              <a:latin typeface="TeXGyreTermes" charset="0"/>
              <a:ea typeface="TeXGyreTermes" charset="0"/>
              <a:cs typeface="TeXGyreTermes" charset="0"/>
            </a:endParaRPr>
          </a:p>
          <a:p>
            <a:pPr algn="ctr"/>
            <a:endParaRPr lang="sv-SE" sz="18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4EC1-002D-4AD1-BF71-DCBC39179E07}" type="datetime1">
              <a:rPr lang="sv-SE" smtClean="0"/>
              <a:t>2018-04-23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393204"/>
            <a:ext cx="4236720" cy="35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1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6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F0B4-D8C7-894A-BA30-32174FD0071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E92F-4411-264E-B0C3-1294C7841D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04" y="82621"/>
            <a:ext cx="1292546" cy="1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5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housing.com/" TargetMode="External"/><Relationship Id="rId4" Type="http://schemas.openxmlformats.org/officeDocument/2006/relationships/hyperlink" Target="http://www.housingfinance.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nishousing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Nigeria </a:t>
            </a:r>
            <a:r>
              <a:rPr lang="en-US" dirty="0" smtClean="0"/>
              <a:t>Integrated Social Housing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4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8434847" y="-3783"/>
            <a:ext cx="2209800" cy="158058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B23A-A726-4FF8-984B-36662B6E6A57}" type="datetime1">
              <a:rPr lang="sv-SE" smtClean="0"/>
              <a:t>2018-04-23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1"/>
          <a:stretch/>
        </p:blipFill>
        <p:spPr>
          <a:xfrm>
            <a:off x="3685915" y="383091"/>
            <a:ext cx="5155086" cy="5421729"/>
          </a:xfrm>
          <a:prstGeom prst="rect">
            <a:avLst/>
          </a:prstGeom>
        </p:spPr>
      </p:pic>
      <p:sp>
        <p:nvSpPr>
          <p:cNvPr id="9" name="object 21"/>
          <p:cNvSpPr/>
          <p:nvPr/>
        </p:nvSpPr>
        <p:spPr>
          <a:xfrm rot="5400000">
            <a:off x="1612015" y="360800"/>
            <a:ext cx="526772" cy="49967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1F244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022339" y="2670778"/>
            <a:ext cx="19594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46827" y="2670778"/>
            <a:ext cx="780437" cy="648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00151" y="1617253"/>
            <a:ext cx="19816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24636" y="1617253"/>
            <a:ext cx="780437" cy="648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22667" y="5978242"/>
            <a:ext cx="25515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74260" y="5330222"/>
            <a:ext cx="780437" cy="648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30895" y="662433"/>
            <a:ext cx="30508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55383" y="662433"/>
            <a:ext cx="780437" cy="648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922668" y="3550638"/>
            <a:ext cx="354435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467022" y="3550639"/>
            <a:ext cx="796436" cy="8323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22667" y="5006080"/>
            <a:ext cx="25515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458305" y="4382995"/>
            <a:ext cx="780437" cy="648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22668" y="2503636"/>
            <a:ext cx="25398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462488" y="2503637"/>
            <a:ext cx="796436" cy="8323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22668" y="1456634"/>
            <a:ext cx="253559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458260" y="1456635"/>
            <a:ext cx="796436" cy="8323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42241" y="3966816"/>
            <a:ext cx="29395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42535" y="3318796"/>
            <a:ext cx="799707" cy="648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24345" y="4938845"/>
            <a:ext cx="19574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24638" y="4290825"/>
            <a:ext cx="799707" cy="648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54265" y="5910874"/>
            <a:ext cx="19275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54558" y="5262854"/>
            <a:ext cx="799707" cy="648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54411" y="6519580"/>
            <a:ext cx="2338989" cy="23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79434" y="5361357"/>
            <a:ext cx="1374977" cy="11582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922669" y="645919"/>
            <a:ext cx="2740997" cy="165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660929" y="662433"/>
            <a:ext cx="1545733" cy="15960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21"/>
          <p:cNvSpPr/>
          <p:nvPr/>
        </p:nvSpPr>
        <p:spPr>
          <a:xfrm rot="5400000">
            <a:off x="1612014" y="1175886"/>
            <a:ext cx="526772" cy="49967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76161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21"/>
          <p:cNvSpPr/>
          <p:nvPr/>
        </p:nvSpPr>
        <p:spPr>
          <a:xfrm rot="5400000">
            <a:off x="1614139" y="2235649"/>
            <a:ext cx="526772" cy="45719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1F244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21"/>
          <p:cNvSpPr/>
          <p:nvPr/>
        </p:nvSpPr>
        <p:spPr>
          <a:xfrm rot="5400000">
            <a:off x="1612014" y="3273886"/>
            <a:ext cx="526772" cy="49969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21"/>
          <p:cNvSpPr/>
          <p:nvPr/>
        </p:nvSpPr>
        <p:spPr>
          <a:xfrm rot="5400000">
            <a:off x="1612014" y="4725331"/>
            <a:ext cx="526772" cy="49969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76161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21"/>
          <p:cNvSpPr/>
          <p:nvPr/>
        </p:nvSpPr>
        <p:spPr>
          <a:xfrm rot="5400000">
            <a:off x="1612014" y="5696505"/>
            <a:ext cx="526772" cy="49969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427EA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21"/>
          <p:cNvSpPr/>
          <p:nvPr/>
        </p:nvSpPr>
        <p:spPr>
          <a:xfrm rot="5400000">
            <a:off x="9692246" y="361797"/>
            <a:ext cx="526772" cy="75534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427EA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21"/>
          <p:cNvSpPr/>
          <p:nvPr/>
        </p:nvSpPr>
        <p:spPr>
          <a:xfrm rot="5400000">
            <a:off x="9692246" y="1325545"/>
            <a:ext cx="526772" cy="75534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76161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21"/>
          <p:cNvSpPr/>
          <p:nvPr/>
        </p:nvSpPr>
        <p:spPr>
          <a:xfrm rot="5400000">
            <a:off x="9692246" y="2376096"/>
            <a:ext cx="526772" cy="75534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1F244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21"/>
          <p:cNvSpPr/>
          <p:nvPr/>
        </p:nvSpPr>
        <p:spPr>
          <a:xfrm rot="5400000">
            <a:off x="9692246" y="3671634"/>
            <a:ext cx="526772" cy="75534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427EA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21"/>
          <p:cNvSpPr/>
          <p:nvPr/>
        </p:nvSpPr>
        <p:spPr>
          <a:xfrm rot="5400000">
            <a:off x="9692246" y="4641076"/>
            <a:ext cx="526772" cy="75534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427EA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21"/>
          <p:cNvSpPr/>
          <p:nvPr/>
        </p:nvSpPr>
        <p:spPr>
          <a:xfrm rot="5400000">
            <a:off x="9717298" y="5619342"/>
            <a:ext cx="526772" cy="75534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76161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21"/>
          <p:cNvSpPr/>
          <p:nvPr/>
        </p:nvSpPr>
        <p:spPr>
          <a:xfrm rot="5400000">
            <a:off x="9692245" y="6231842"/>
            <a:ext cx="526772" cy="75534"/>
          </a:xfrm>
          <a:custGeom>
            <a:avLst/>
            <a:gdLst/>
            <a:ahLst/>
            <a:cxnLst/>
            <a:rect l="l" t="t" r="r" b="b"/>
            <a:pathLst>
              <a:path w="2357120">
                <a:moveTo>
                  <a:pt x="0" y="0"/>
                </a:moveTo>
                <a:lnTo>
                  <a:pt x="2356611" y="0"/>
                </a:lnTo>
              </a:path>
            </a:pathLst>
          </a:custGeom>
          <a:ln w="57150">
            <a:solidFill>
              <a:srgbClr val="1F244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03227" y="1333649"/>
            <a:ext cx="1669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61610"/>
                </a:solidFill>
              </a:rPr>
              <a:t>Sites </a:t>
            </a:r>
            <a:r>
              <a:rPr lang="en-US" sz="1400" dirty="0">
                <a:solidFill>
                  <a:srgbClr val="761610"/>
                </a:solidFill>
              </a:rPr>
              <a:t>and Services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739373" y="2369086"/>
            <a:ext cx="1996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F2449"/>
                </a:solidFill>
              </a:rPr>
              <a:t> Housing Development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77920" y="351681"/>
            <a:ext cx="1887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27EAB"/>
                </a:solidFill>
              </a:rPr>
              <a:t>Land </a:t>
            </a:r>
            <a:r>
              <a:rPr lang="en-US" sz="1400" dirty="0">
                <a:solidFill>
                  <a:srgbClr val="427EAB"/>
                </a:solidFill>
              </a:rPr>
              <a:t>Acquisition</a:t>
            </a:r>
          </a:p>
          <a:p>
            <a:pPr algn="ctr"/>
            <a:endParaRPr lang="en-US" sz="1400" dirty="0">
              <a:ln w="0"/>
              <a:solidFill>
                <a:srgbClr val="29B0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526025" y="3660700"/>
            <a:ext cx="152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27EAB"/>
                </a:solidFill>
              </a:rPr>
              <a:t> Infrastructure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777214" y="4600353"/>
            <a:ext cx="11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27EAB"/>
                </a:solidFill>
              </a:rPr>
              <a:t> Financing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435968" y="5615292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61610"/>
                </a:solidFill>
              </a:rPr>
              <a:t> Due Diligence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47053" y="6216079"/>
            <a:ext cx="1678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F2449"/>
                </a:solidFill>
              </a:rPr>
              <a:t> Quality Assurance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50418" y="317372"/>
            <a:ext cx="2040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F2449"/>
                </a:solidFill>
              </a:rPr>
              <a:t> Off-Takers Guarantees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14608" y="1149728"/>
            <a:ext cx="3286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61610"/>
                </a:solidFill>
              </a:rPr>
              <a:t> Housing </a:t>
            </a:r>
            <a:r>
              <a:rPr lang="en-US" sz="1400">
                <a:solidFill>
                  <a:srgbClr val="761610"/>
                </a:solidFill>
              </a:rPr>
              <a:t>Application &amp; Allocation</a:t>
            </a:r>
            <a:endParaRPr lang="en-US" sz="1400" dirty="0">
              <a:solidFill>
                <a:srgbClr val="76161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11597" y="1927670"/>
            <a:ext cx="17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F2449"/>
                </a:solidFill>
              </a:rPr>
              <a:t> Application for </a:t>
            </a:r>
          </a:p>
          <a:p>
            <a:r>
              <a:rPr lang="en-US" sz="1400" dirty="0">
                <a:solidFill>
                  <a:srgbClr val="1F2449"/>
                </a:solidFill>
              </a:rPr>
              <a:t>Mortgage Financing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58719" y="3183258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 Investment Opportunities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11052" y="4427148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61610"/>
                </a:solidFill>
              </a:rPr>
              <a:t>Networking and </a:t>
            </a:r>
          </a:p>
          <a:p>
            <a:r>
              <a:rPr lang="en-US" sz="1400" dirty="0">
                <a:solidFill>
                  <a:srgbClr val="761610"/>
                </a:solidFill>
              </a:rPr>
              <a:t>Knowledge Sharing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61059" y="5393722"/>
            <a:ext cx="148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27EAB"/>
                </a:solidFill>
              </a:rPr>
              <a:t> Advocacy </a:t>
            </a:r>
          </a:p>
          <a:p>
            <a:pPr algn="ctr"/>
            <a:r>
              <a:rPr lang="en-US" sz="1400" dirty="0">
                <a:solidFill>
                  <a:srgbClr val="427EAB"/>
                </a:solidFill>
              </a:rPr>
              <a:t>and Lobbying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449383" y="5891484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7616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NISH Processes</a:t>
            </a:r>
            <a:endParaRPr lang="en-US" dirty="0">
              <a:ln w="0"/>
              <a:solidFill>
                <a:srgbClr val="7616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D8836B3-4922-4170-B254-EBAA443F5AE6}"/>
              </a:ext>
            </a:extLst>
          </p:cNvPr>
          <p:cNvGrpSpPr/>
          <p:nvPr/>
        </p:nvGrpSpPr>
        <p:grpSpPr>
          <a:xfrm>
            <a:off x="6028064" y="1586916"/>
            <a:ext cx="5095568" cy="3266288"/>
            <a:chOff x="9541261" y="-327935"/>
            <a:chExt cx="1873966" cy="1313186"/>
          </a:xfrm>
        </p:grpSpPr>
        <p:sp>
          <p:nvSpPr>
            <p:cNvPr id="23" name="Rounded Rectangle 36">
              <a:extLst>
                <a:ext uri="{FF2B5EF4-FFF2-40B4-BE49-F238E27FC236}">
                  <a16:creationId xmlns:a16="http://schemas.microsoft.com/office/drawing/2014/main" xmlns="" id="{0DC0AA58-FFDB-44D7-B62C-91A22EDEF22B}"/>
                </a:ext>
              </a:extLst>
            </p:cNvPr>
            <p:cNvSpPr/>
            <p:nvPr/>
          </p:nvSpPr>
          <p:spPr>
            <a:xfrm>
              <a:off x="9686213" y="-37099"/>
              <a:ext cx="1729014" cy="1022350"/>
            </a:xfrm>
            <a:prstGeom prst="roundRect">
              <a:avLst>
                <a:gd name="adj" fmla="val 4272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228600" bIns="0"/>
            <a:lstStyle/>
            <a:p>
              <a:pPr marL="171450" marR="0" lvl="0" indent="-171450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>
                  <a:schemeClr val="accent4"/>
                </a:buClr>
                <a:buSzTx/>
                <a:buFont typeface="Wingdings" pitchFamily="2" charset="2"/>
                <a:buNone/>
                <a:tabLst/>
                <a:defRPr/>
              </a:pPr>
              <a:endParaRPr lang="en-US" sz="1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Rounded Rectangle 37">
              <a:extLst>
                <a:ext uri="{FF2B5EF4-FFF2-40B4-BE49-F238E27FC236}">
                  <a16:creationId xmlns:a16="http://schemas.microsoft.com/office/drawing/2014/main" xmlns="" id="{80788E2D-9C48-437A-8B31-E5BA04ECE17A}"/>
                </a:ext>
              </a:extLst>
            </p:cNvPr>
            <p:cNvSpPr/>
            <p:nvPr/>
          </p:nvSpPr>
          <p:spPr>
            <a:xfrm>
              <a:off x="9541261" y="-327935"/>
              <a:ext cx="1873965" cy="368300"/>
            </a:xfrm>
            <a:prstGeom prst="roundRect">
              <a:avLst>
                <a:gd name="adj" fmla="val 28017"/>
              </a:avLst>
            </a:prstGeom>
            <a:solidFill>
              <a:srgbClr val="1F2449"/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0" rIns="0" bIns="0" anchor="ctr"/>
            <a:lstStyle/>
            <a:p>
              <a:pPr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Online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55" y="1381126"/>
            <a:ext cx="10947400" cy="47513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B23A-A726-4FF8-984B-36662B6E6A57}" type="datetime1">
              <a:rPr lang="sv-SE" smtClean="0"/>
              <a:t>2018-04-23</a:t>
            </a:fld>
            <a:endParaRPr lang="sv-S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D8836B3-4922-4170-B254-EBAA443F5AE6}"/>
              </a:ext>
            </a:extLst>
          </p:cNvPr>
          <p:cNvGrpSpPr/>
          <p:nvPr/>
        </p:nvGrpSpPr>
        <p:grpSpPr>
          <a:xfrm>
            <a:off x="438360" y="1586916"/>
            <a:ext cx="5095568" cy="3266288"/>
            <a:chOff x="9541261" y="-327935"/>
            <a:chExt cx="1873966" cy="1313186"/>
          </a:xfrm>
        </p:grpSpPr>
        <p:sp>
          <p:nvSpPr>
            <p:cNvPr id="15" name="Rounded Rectangle 36">
              <a:extLst>
                <a:ext uri="{FF2B5EF4-FFF2-40B4-BE49-F238E27FC236}">
                  <a16:creationId xmlns:a16="http://schemas.microsoft.com/office/drawing/2014/main" xmlns="" id="{0DC0AA58-FFDB-44D7-B62C-91A22EDEF22B}"/>
                </a:ext>
              </a:extLst>
            </p:cNvPr>
            <p:cNvSpPr/>
            <p:nvPr/>
          </p:nvSpPr>
          <p:spPr>
            <a:xfrm>
              <a:off x="9686213" y="-37099"/>
              <a:ext cx="1729014" cy="1022350"/>
            </a:xfrm>
            <a:prstGeom prst="roundRect">
              <a:avLst>
                <a:gd name="adj" fmla="val 4272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228600" bIns="0"/>
            <a:lstStyle/>
            <a:p>
              <a:pPr marL="171450" marR="0" lvl="0" indent="-171450" defTabSz="9577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>
                  <a:schemeClr val="accent4"/>
                </a:buClr>
                <a:buSzTx/>
                <a:buFont typeface="Wingdings" pitchFamily="2" charset="2"/>
                <a:buNone/>
                <a:tabLst/>
                <a:defRPr/>
              </a:pPr>
              <a:endParaRPr lang="en-US" sz="1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37">
              <a:extLst>
                <a:ext uri="{FF2B5EF4-FFF2-40B4-BE49-F238E27FC236}">
                  <a16:creationId xmlns:a16="http://schemas.microsoft.com/office/drawing/2014/main" xmlns="" id="{80788E2D-9C48-437A-8B31-E5BA04ECE17A}"/>
                </a:ext>
              </a:extLst>
            </p:cNvPr>
            <p:cNvSpPr/>
            <p:nvPr/>
          </p:nvSpPr>
          <p:spPr>
            <a:xfrm>
              <a:off x="9541261" y="-327935"/>
              <a:ext cx="1873965" cy="368300"/>
            </a:xfrm>
            <a:prstGeom prst="roundRect">
              <a:avLst>
                <a:gd name="adj" fmla="val 28017"/>
              </a:avLst>
            </a:prstGeom>
            <a:solidFill>
              <a:srgbClr val="761610"/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0" rIns="0" bIns="0" anchor="ctr"/>
            <a:lstStyle/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</a:rPr>
                <a:t>Offices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73425" y="2557880"/>
            <a:ext cx="4644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 smtClean="0">
                <a:latin typeface="Century Gothic" charset="0"/>
                <a:ea typeface="Century Gothic" charset="0"/>
                <a:cs typeface="Century Gothic" charset="0"/>
              </a:rPr>
              <a:t>Nigeria Integrated Social Housing (NISH)</a:t>
            </a:r>
          </a:p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 smtClean="0">
                <a:latin typeface="Century Gothic" charset="0"/>
                <a:ea typeface="Century Gothic" charset="0"/>
                <a:cs typeface="Century Gothic" charset="0"/>
              </a:rPr>
              <a:t>Plot 1138, Cadastral Zone B07,</a:t>
            </a:r>
          </a:p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 smtClean="0">
                <a:latin typeface="Century Gothic" charset="0"/>
                <a:ea typeface="Century Gothic" charset="0"/>
                <a:cs typeface="Century Gothic" charset="0"/>
              </a:rPr>
              <a:t>(Opposite Grand Towers Hotel), </a:t>
            </a:r>
          </a:p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 err="1" smtClean="0">
                <a:latin typeface="Century Gothic" charset="0"/>
                <a:ea typeface="Century Gothic" charset="0"/>
                <a:cs typeface="Century Gothic" charset="0"/>
              </a:rPr>
              <a:t>Katampe</a:t>
            </a:r>
            <a:r>
              <a:rPr lang="en-US" spc="-5" dirty="0" smtClean="0">
                <a:latin typeface="Century Gothic" charset="0"/>
                <a:ea typeface="Century Gothic" charset="0"/>
                <a:cs typeface="Century Gothic" charset="0"/>
              </a:rPr>
              <a:t> District,</a:t>
            </a:r>
          </a:p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 smtClean="0">
                <a:latin typeface="Century Gothic" charset="0"/>
                <a:ea typeface="Century Gothic" charset="0"/>
                <a:cs typeface="Century Gothic" charset="0"/>
              </a:rPr>
              <a:t>Abuja</a:t>
            </a:r>
            <a:endParaRPr lang="en-US" spc="-5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8930" y="2557880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info@nishousing.com</a:t>
            </a:r>
            <a:endParaRPr lang="en-US" spc="-5" dirty="0">
              <a:latin typeface="Century Gothic" charset="0"/>
              <a:ea typeface="Century Gothic" charset="0"/>
              <a:cs typeface="Century Gothic" charset="0"/>
            </a:endParaRPr>
          </a:p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>
                <a:latin typeface="Century Gothic" charset="0"/>
                <a:ea typeface="Century Gothic" charset="0"/>
                <a:cs typeface="Century Gothic" charset="0"/>
              </a:rPr>
              <a:t>08053882951</a:t>
            </a:r>
          </a:p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www.nishousing.com</a:t>
            </a:r>
            <a:r>
              <a:rPr lang="en-US" spc="-5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R="5080">
              <a:spcBef>
                <a:spcPts val="600"/>
              </a:spcBef>
              <a:spcAft>
                <a:spcPts val="600"/>
              </a:spcAft>
              <a:tabLst>
                <a:tab pos="189865" algn="l"/>
              </a:tabLst>
            </a:pPr>
            <a:r>
              <a:rPr lang="en-US" spc="-5" dirty="0">
                <a:latin typeface="Century Gothic" charset="0"/>
                <a:ea typeface="Century Gothic" charset="0"/>
                <a:cs typeface="Century Gothic" charset="0"/>
                <a:hlinkClick r:id="rId4"/>
              </a:rPr>
              <a:t>www.housingfinance.ng</a:t>
            </a:r>
            <a:endParaRPr lang="en-US" spc="-5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91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/>
          <p:nvPr/>
        </p:nvSpPr>
        <p:spPr>
          <a:xfrm>
            <a:off x="1381817" y="1948078"/>
            <a:ext cx="27471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Introduction</a:t>
            </a:r>
          </a:p>
        </p:txBody>
      </p:sp>
      <p:sp>
        <p:nvSpPr>
          <p:cNvPr id="6" name="object 20"/>
          <p:cNvSpPr txBox="1"/>
          <p:nvPr/>
        </p:nvSpPr>
        <p:spPr>
          <a:xfrm>
            <a:off x="1380292" y="3516630"/>
            <a:ext cx="610350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NISH Value </a:t>
            </a:r>
            <a:r>
              <a:rPr lang="en-US" sz="2400" spc="3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Proposition</a:t>
            </a:r>
            <a:endParaRPr sz="24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1380292" y="2732354"/>
            <a:ext cx="54148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NISH Service Model</a:t>
            </a:r>
            <a:endParaRPr sz="24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object 33"/>
          <p:cNvSpPr txBox="1"/>
          <p:nvPr/>
        </p:nvSpPr>
        <p:spPr>
          <a:xfrm>
            <a:off x="1380292" y="5085182"/>
            <a:ext cx="386011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sz="2400" spc="3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ontact</a:t>
            </a:r>
            <a:endParaRPr sz="24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0185" y="-32657"/>
            <a:ext cx="9802488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Table of Contents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bject 20"/>
          <p:cNvSpPr txBox="1"/>
          <p:nvPr/>
        </p:nvSpPr>
        <p:spPr>
          <a:xfrm>
            <a:off x="1380291" y="4300906"/>
            <a:ext cx="610350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NISH  Processes </a:t>
            </a:r>
            <a:endParaRPr sz="24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1014" y="1898772"/>
            <a:ext cx="480767" cy="48076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1014" y="2683048"/>
            <a:ext cx="480767" cy="48076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1014" y="3467324"/>
            <a:ext cx="480767" cy="48076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1014" y="5040378"/>
            <a:ext cx="480767" cy="48076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71014" y="4300906"/>
            <a:ext cx="480767" cy="48076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04" y="97901"/>
            <a:ext cx="1292546" cy="1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4277" y="1930061"/>
            <a:ext cx="7351866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pc="300" dirty="0">
                <a:solidFill>
                  <a:schemeClr val="bg1"/>
                </a:solidFill>
              </a:rPr>
              <a:t>Introduction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2660" y="3276598"/>
            <a:ext cx="7863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04" y="97901"/>
            <a:ext cx="1292546" cy="1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2449"/>
                </a:solidFill>
              </a:rPr>
              <a:t>Introduction</a:t>
            </a:r>
            <a:endParaRPr lang="en-US" dirty="0">
              <a:solidFill>
                <a:srgbClr val="1F24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spc="-75" dirty="0" smtClean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NISH Housing promotes </a:t>
            </a:r>
            <a:r>
              <a:rPr lang="en-US" sz="2000" spc="-7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affordable housing delivery and provides opportunities for prospective home buyers, developers, partners, individual and group members.</a:t>
            </a:r>
          </a:p>
          <a:p>
            <a:pPr algn="just">
              <a:spcAft>
                <a:spcPts val="300"/>
              </a:spcAft>
            </a:pPr>
            <a:r>
              <a:rPr lang="en-US" sz="2000" spc="-7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Our strategic thrust covers:</a:t>
            </a:r>
          </a:p>
          <a:p>
            <a:pPr algn="just">
              <a:spcAft>
                <a:spcPts val="600"/>
              </a:spcAft>
            </a:pPr>
            <a:r>
              <a:rPr lang="en-US" sz="2000" spc="-7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Land bank for property development – through group land allocations</a:t>
            </a:r>
          </a:p>
          <a:p>
            <a:pPr algn="just">
              <a:spcAft>
                <a:spcPts val="600"/>
              </a:spcAft>
            </a:pPr>
            <a:r>
              <a:rPr lang="en-US" sz="2000" spc="-7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Provision of Site and services </a:t>
            </a:r>
          </a:p>
          <a:p>
            <a:pPr algn="just">
              <a:spcAft>
                <a:spcPts val="600"/>
              </a:spcAft>
            </a:pPr>
            <a:r>
              <a:rPr lang="en-US" sz="2000" spc="-7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Strategic partnerships with reputable property developer</a:t>
            </a:r>
          </a:p>
          <a:p>
            <a:pPr algn="just">
              <a:spcAft>
                <a:spcPts val="600"/>
              </a:spcAft>
            </a:pPr>
            <a:r>
              <a:rPr lang="en-US" sz="2000" spc="-7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Group discount from developers on houses in existing estates, </a:t>
            </a:r>
          </a:p>
          <a:p>
            <a:pPr algn="just">
              <a:spcAft>
                <a:spcPts val="600"/>
              </a:spcAft>
            </a:pPr>
            <a:r>
              <a:rPr lang="en-US" sz="2000" spc="-7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Syndication of </a:t>
            </a:r>
            <a:r>
              <a:rPr lang="en-US" sz="2000" spc="-75" dirty="0" err="1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offtakers</a:t>
            </a:r>
            <a:r>
              <a:rPr lang="en-US" sz="2000" spc="-7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rPr>
              <a:t>' finance/credit line up to 70% of purchase price Securing housing finance single digit interest rate</a:t>
            </a:r>
            <a:endParaRPr lang="en-US" sz="2000" dirty="0">
              <a:solidFill>
                <a:srgbClr val="1F2449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solidFill>
                <a:srgbClr val="1F2449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B23A-A726-4FF8-984B-36662B6E6A57}" type="datetime1">
              <a:rPr lang="sv-SE" smtClean="0"/>
              <a:t>2018-04-23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0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4277" y="1930061"/>
            <a:ext cx="7351866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pc="300" dirty="0">
                <a:solidFill>
                  <a:schemeClr val="bg1"/>
                </a:solidFill>
              </a:rPr>
              <a:t>NISH Service Model</a:t>
            </a:r>
            <a:endParaRPr lang="en-US" spc="3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32660" y="3276598"/>
            <a:ext cx="7863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04" y="97901"/>
            <a:ext cx="1292546" cy="1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26" y="25400"/>
            <a:ext cx="6926852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B23A-A726-4FF8-984B-36662B6E6A57}" type="datetime1">
              <a:rPr lang="sv-SE" smtClean="0"/>
              <a:t>2018-04-23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5925066" y="5442343"/>
            <a:ext cx="2202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Building &amp; </a:t>
            </a:r>
          </a:p>
          <a:p>
            <a:r>
              <a:rPr lang="en-US" sz="24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Technology Systems</a:t>
            </a:r>
            <a:endParaRPr lang="en-US" sz="24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1723" y="86682"/>
            <a:ext cx="1858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Land,</a:t>
            </a:r>
          </a:p>
          <a:p>
            <a:r>
              <a:rPr lang="en-US" sz="24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Developers &amp; Investors</a:t>
            </a:r>
          </a:p>
          <a:p>
            <a:endParaRPr lang="en-US" sz="24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0714" y="5459918"/>
            <a:ext cx="1441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r"/>
            <a:r>
              <a:rPr lang="en-US" sz="2400" dirty="0" err="1">
                <a:latin typeface="Cordia New" charset="0"/>
                <a:ea typeface="Cordia New" charset="0"/>
                <a:cs typeface="Cordia New" charset="0"/>
              </a:rPr>
              <a:t>Offtakers</a:t>
            </a:r>
            <a:r>
              <a:rPr lang="en-US" sz="2400" dirty="0">
                <a:latin typeface="Cordia New" charset="0"/>
                <a:ea typeface="Cordia New" charset="0"/>
                <a:cs typeface="Cordia New" charset="0"/>
              </a:rPr>
              <a:t> </a:t>
            </a:r>
          </a:p>
          <a:p>
            <a:pPr algn="r"/>
            <a:r>
              <a:rPr lang="en-US" sz="2400" dirty="0">
                <a:latin typeface="Cordia New" charset="0"/>
                <a:ea typeface="Cordia New" charset="0"/>
                <a:cs typeface="Cordia New" charset="0"/>
              </a:rPr>
              <a:t>Cooperatives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4670" y="3537782"/>
            <a:ext cx="13996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2400">
                <a:latin typeface="Cordia New" charset="0"/>
                <a:ea typeface="Cordia New" charset="0"/>
                <a:cs typeface="Cordia New" charset="0"/>
              </a:rPr>
              <a:t>Expert </a:t>
            </a:r>
            <a:r>
              <a:rPr lang="en-US" sz="2400">
                <a:latin typeface="Cordia New" charset="0"/>
                <a:ea typeface="Cordia New" charset="0"/>
                <a:cs typeface="Cordia New" charset="0"/>
              </a:rPr>
              <a:t>&amp; Technical </a:t>
            </a:r>
            <a:r>
              <a:rPr lang="en-US" sz="2400" dirty="0">
                <a:latin typeface="Cordia New" charset="0"/>
                <a:ea typeface="Cordia New" charset="0"/>
                <a:cs typeface="Cordia New" charset="0"/>
              </a:rPr>
              <a:t>Skills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6341" y="1520518"/>
            <a:ext cx="15618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2400" dirty="0">
                <a:latin typeface="Cordia New" charset="0"/>
                <a:ea typeface="Cordia New" charset="0"/>
                <a:cs typeface="Cordia New" charset="0"/>
              </a:rPr>
              <a:t>Building</a:t>
            </a:r>
          </a:p>
          <a:p>
            <a:r>
              <a:rPr lang="en-US" sz="2400" dirty="0">
                <a:latin typeface="Cordia New" charset="0"/>
                <a:ea typeface="Cordia New" charset="0"/>
                <a:cs typeface="Cordia New" charset="0"/>
              </a:rPr>
              <a:t>Materials Manufacturers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1631" y="425236"/>
            <a:ext cx="1399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2400" dirty="0">
                <a:latin typeface="Cordia New" charset="0"/>
                <a:ea typeface="Cordia New" charset="0"/>
                <a:cs typeface="Cordia New" charset="0"/>
              </a:rPr>
              <a:t>Finance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01133" y="1871457"/>
            <a:ext cx="1399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2400" dirty="0">
                <a:latin typeface="Cordia New" charset="0"/>
                <a:ea typeface="Cordia New" charset="0"/>
                <a:cs typeface="Cordia New" charset="0"/>
              </a:rPr>
              <a:t>Utilities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13781" y="3525613"/>
            <a:ext cx="19635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Legal/Policy </a:t>
            </a:r>
            <a:r>
              <a:rPr lang="en-US" sz="24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Framework,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Infrastructure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9248" y="3584886"/>
            <a:ext cx="9510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Management</a:t>
            </a:r>
            <a:endParaRPr lang="en-US" sz="13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1626" y="4158056"/>
            <a:ext cx="871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Property Development &amp; Marketing</a:t>
            </a:r>
            <a:endParaRPr lang="en-US" sz="13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1790" y="4394250"/>
            <a:ext cx="8261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Investment</a:t>
            </a:r>
            <a:endParaRPr lang="en-US" sz="13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8518" y="3504497"/>
            <a:ext cx="839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Research &amp;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Statistics</a:t>
            </a:r>
            <a:endParaRPr lang="en-US" sz="13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9462" y="2756055"/>
            <a:ext cx="12612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Advocacy</a:t>
            </a:r>
            <a:endParaRPr lang="en-US" sz="13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8507" y="2017827"/>
            <a:ext cx="946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Fund </a:t>
            </a:r>
          </a:p>
          <a:p>
            <a:pPr algn="r"/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Syndication</a:t>
            </a:r>
            <a:endParaRPr lang="en-US" sz="13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8126" y="2009688"/>
            <a:ext cx="1116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Consulting &amp; </a:t>
            </a:r>
          </a:p>
          <a:p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Capacity Building</a:t>
            </a:r>
            <a:endParaRPr lang="en-US" sz="13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1619" y="2724203"/>
            <a:ext cx="16383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dia New" charset="0"/>
                <a:ea typeface="Cordia New" charset="0"/>
                <a:cs typeface="Cordia New" charset="0"/>
              </a:rPr>
              <a:t>Networking</a:t>
            </a:r>
            <a:endParaRPr lang="en-US" sz="1300" b="1" dirty="0">
              <a:solidFill>
                <a:schemeClr val="bg1"/>
              </a:solidFill>
              <a:latin typeface="Cordia New" charset="0"/>
              <a:ea typeface="Cordia New" charset="0"/>
              <a:cs typeface="Cordi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4277" y="1930061"/>
            <a:ext cx="7351866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pc="300" dirty="0" smtClean="0">
                <a:solidFill>
                  <a:schemeClr val="bg1"/>
                </a:solidFill>
              </a:rPr>
              <a:t>NISH Value </a:t>
            </a:r>
            <a:r>
              <a:rPr lang="en-US" spc="300" dirty="0">
                <a:solidFill>
                  <a:schemeClr val="bg1"/>
                </a:solidFill>
              </a:rPr>
              <a:t>Proposition</a:t>
            </a:r>
            <a:endParaRPr lang="en-US" spc="3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32660" y="3276598"/>
            <a:ext cx="7863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04" y="97901"/>
            <a:ext cx="1292546" cy="1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B23A-A726-4FF8-984B-36662B6E6A57}" type="datetime1">
              <a:rPr lang="sv-SE" smtClean="0"/>
              <a:t>2018-04-23</a:t>
            </a:fld>
            <a:endParaRPr lang="sv-SE" dirty="0"/>
          </a:p>
        </p:txBody>
      </p:sp>
      <p:sp>
        <p:nvSpPr>
          <p:cNvPr id="65" name="Rectangle 64"/>
          <p:cNvSpPr/>
          <p:nvPr/>
        </p:nvSpPr>
        <p:spPr>
          <a:xfrm>
            <a:off x="6996832" y="5662463"/>
            <a:ext cx="1541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427EA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Affordability</a:t>
            </a:r>
            <a:endParaRPr lang="en-US" dirty="0">
              <a:solidFill>
                <a:srgbClr val="427EAB"/>
              </a:solidFill>
            </a:endParaRPr>
          </a:p>
          <a:p>
            <a:pPr algn="ctr"/>
            <a:endParaRPr lang="en-US" dirty="0">
              <a:ln w="0"/>
              <a:solidFill>
                <a:srgbClr val="29B0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33953" y="1035229"/>
            <a:ext cx="11048741" cy="4982162"/>
            <a:chOff x="467252" y="1301929"/>
            <a:chExt cx="11048741" cy="4982162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965" y="1301929"/>
              <a:ext cx="4439491" cy="4297782"/>
            </a:xfrm>
            <a:prstGeom prst="rect">
              <a:avLst/>
            </a:prstGeom>
          </p:spPr>
        </p:pic>
        <p:sp>
          <p:nvSpPr>
            <p:cNvPr id="68" name="object 21"/>
            <p:cNvSpPr/>
            <p:nvPr/>
          </p:nvSpPr>
          <p:spPr>
            <a:xfrm rot="5400000">
              <a:off x="11087419" y="1848643"/>
              <a:ext cx="526772" cy="197501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427EA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29"/>
            <p:cNvSpPr txBox="1"/>
            <p:nvPr/>
          </p:nvSpPr>
          <p:spPr>
            <a:xfrm>
              <a:off x="9568139" y="4297390"/>
              <a:ext cx="1875513" cy="2970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  <a:defRPr sz="1400" spc="-5">
                  <a:solidFill>
                    <a:srgbClr val="1ABC9C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</a:lstStyle>
            <a:p>
              <a:r>
                <a:rPr lang="en-US" dirty="0">
                  <a:solidFill>
                    <a:srgbClr val="761610"/>
                  </a:solidFill>
                </a:rPr>
                <a:t>Group negotiations</a:t>
              </a:r>
              <a:endParaRPr dirty="0">
                <a:solidFill>
                  <a:srgbClr val="76161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55423" y="5914759"/>
              <a:ext cx="1274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76161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charset="0"/>
                  <a:ea typeface="Century Gothic" charset="0"/>
                  <a:cs typeface="Century Gothic" charset="0"/>
                </a:rPr>
                <a:t>Financing</a:t>
              </a:r>
              <a:endParaRPr lang="en-US" dirty="0">
                <a:ln w="0"/>
                <a:solidFill>
                  <a:srgbClr val="7616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298850" y="5905480"/>
              <a:ext cx="9781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1F244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charset="0"/>
                  <a:ea typeface="Century Gothic" charset="0"/>
                  <a:cs typeface="Century Gothic" charset="0"/>
                </a:rPr>
                <a:t>Quality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7997982" y="2203437"/>
              <a:ext cx="343419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 flipV="1">
              <a:off x="7430569" y="2203437"/>
              <a:ext cx="571016" cy="57569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8127868" y="1823746"/>
              <a:ext cx="3152145" cy="297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</a:pPr>
              <a:r>
                <a:rPr lang="en-US" sz="1400" spc="-5" dirty="0">
                  <a:solidFill>
                    <a:srgbClr val="2F4E66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Match demand with ability to pay</a:t>
              </a:r>
              <a:endParaRPr lang="en-US" sz="1400" spc="-5" dirty="0">
                <a:solidFill>
                  <a:srgbClr val="2F4E66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833658" y="3066560"/>
              <a:ext cx="1653979" cy="297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</a:pPr>
              <a:r>
                <a:rPr lang="en-US" sz="1400" spc="-5" dirty="0">
                  <a:solidFill>
                    <a:srgbClr val="427EAB"/>
                  </a:solidFill>
                  <a:latin typeface="Century Gothic" charset="0"/>
                  <a:ea typeface="Century Gothic" charset="0"/>
                  <a:cs typeface="Century Gothic" charset="0"/>
                </a:rPr>
                <a:t>Secure discounts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037477" y="5213886"/>
              <a:ext cx="3478516" cy="29700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</a:pPr>
              <a:r>
                <a:rPr lang="en-US" sz="1400" spc="-5" dirty="0">
                  <a:solidFill>
                    <a:srgbClr val="427EAB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Construction innovation to lower costs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542287" y="5813877"/>
              <a:ext cx="3828632" cy="169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360782" y="5255156"/>
              <a:ext cx="503275" cy="5756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467252" y="3307051"/>
              <a:ext cx="2212785" cy="297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</a:pPr>
              <a:r>
                <a:rPr lang="en-US" sz="1400" spc="-5" dirty="0">
                  <a:solidFill>
                    <a:srgbClr val="1F2449"/>
                  </a:solidFill>
                  <a:latin typeface="Century Gothic" charset="0"/>
                  <a:ea typeface="Century Gothic" charset="0"/>
                  <a:cs typeface="Century Gothic" charset="0"/>
                </a:rPr>
                <a:t>Ensure value for money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79992" y="4023740"/>
              <a:ext cx="2203488" cy="604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</a:pPr>
              <a:r>
                <a:rPr lang="en-US" sz="1400" spc="-5" dirty="0">
                  <a:solidFill>
                    <a:srgbClr val="1F2449"/>
                  </a:solidFill>
                  <a:latin typeface="Century Gothic" charset="0"/>
                  <a:ea typeface="Century Gothic" charset="0"/>
                  <a:cs typeface="Century Gothic" charset="0"/>
                </a:rPr>
                <a:t>Support quality </a:t>
              </a:r>
              <a:r>
                <a:rPr lang="en-US" sz="1400" spc="-5">
                  <a:solidFill>
                    <a:srgbClr val="1F2449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control </a:t>
              </a:r>
              <a:endParaRPr lang="en-US" sz="1400" spc="-5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</a:pPr>
              <a:r>
                <a:rPr lang="en-US" sz="1400" spc="-5" dirty="0">
                  <a:solidFill>
                    <a:srgbClr val="1F2449"/>
                  </a:solidFill>
                  <a:latin typeface="Century Gothic" charset="0"/>
                  <a:ea typeface="Century Gothic" charset="0"/>
                  <a:cs typeface="Century Gothic" charset="0"/>
                </a:rPr>
                <a:t>for </a:t>
              </a:r>
              <a:r>
                <a:rPr lang="en-US" sz="1400" spc="-5" dirty="0">
                  <a:solidFill>
                    <a:srgbClr val="1F2449"/>
                  </a:solidFill>
                  <a:latin typeface="Century Gothic" charset="0"/>
                  <a:ea typeface="Century Gothic" charset="0"/>
                  <a:cs typeface="Century Gothic" charset="0"/>
                </a:rPr>
                <a:t>affordable housing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7907" y="5571832"/>
              <a:ext cx="3985065" cy="297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</a:pPr>
              <a:r>
                <a:rPr lang="en-US" sz="1400" spc="-5">
                  <a:solidFill>
                    <a:srgbClr val="1F2449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Provision of integrated housing communities</a:t>
              </a:r>
              <a:endParaRPr lang="en-US" sz="1400" spc="-5" dirty="0">
                <a:solidFill>
                  <a:srgbClr val="1F2449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2" name="object 21"/>
            <p:cNvSpPr/>
            <p:nvPr/>
          </p:nvSpPr>
          <p:spPr>
            <a:xfrm rot="5400000">
              <a:off x="11087419" y="2974804"/>
              <a:ext cx="526772" cy="197501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427EA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>
              <a:off x="7954225" y="3335564"/>
              <a:ext cx="3477948" cy="88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7383209" y="3344421"/>
              <a:ext cx="571016" cy="57569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8029173" y="5511051"/>
              <a:ext cx="340299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56013" y="4779598"/>
              <a:ext cx="676959" cy="7314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bject 21"/>
            <p:cNvSpPr/>
            <p:nvPr/>
          </p:nvSpPr>
          <p:spPr>
            <a:xfrm rot="5400000">
              <a:off x="11087419" y="5148915"/>
              <a:ext cx="526772" cy="197501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427EA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6871063" y="4604588"/>
              <a:ext cx="4561109" cy="291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6148252" y="3911258"/>
              <a:ext cx="722811" cy="7007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bject 21"/>
            <p:cNvSpPr/>
            <p:nvPr/>
          </p:nvSpPr>
          <p:spPr>
            <a:xfrm rot="5400000">
              <a:off x="10552837" y="3715270"/>
              <a:ext cx="526772" cy="1266665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76161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object 21"/>
            <p:cNvSpPr/>
            <p:nvPr/>
          </p:nvSpPr>
          <p:spPr>
            <a:xfrm rot="5400000">
              <a:off x="244646" y="5534932"/>
              <a:ext cx="526772" cy="51302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1F244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562517" y="4586846"/>
              <a:ext cx="346909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 flipH="1">
              <a:off x="4027272" y="3938826"/>
              <a:ext cx="687295" cy="6480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62517" y="1925242"/>
              <a:ext cx="49183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 flipH="1" flipV="1">
              <a:off x="5477188" y="1925242"/>
              <a:ext cx="576523" cy="5756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42287" y="3573980"/>
              <a:ext cx="3674211" cy="1022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4216498" y="2885125"/>
              <a:ext cx="834949" cy="68885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bject 21"/>
            <p:cNvSpPr/>
            <p:nvPr/>
          </p:nvSpPr>
          <p:spPr>
            <a:xfrm rot="5400000">
              <a:off x="244646" y="4294531"/>
              <a:ext cx="526772" cy="51302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1F244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object 21"/>
            <p:cNvSpPr/>
            <p:nvPr/>
          </p:nvSpPr>
          <p:spPr>
            <a:xfrm rot="5400000">
              <a:off x="234136" y="3298761"/>
              <a:ext cx="526772" cy="51302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1F244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object 29"/>
            <p:cNvSpPr txBox="1"/>
            <p:nvPr/>
          </p:nvSpPr>
          <p:spPr>
            <a:xfrm>
              <a:off x="482381" y="1665463"/>
              <a:ext cx="1279838" cy="2970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  <a:defRPr sz="1400" spc="-5">
                  <a:solidFill>
                    <a:srgbClr val="1ABC9C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</a:lstStyle>
            <a:p>
              <a:r>
                <a:rPr lang="en-US" dirty="0">
                  <a:solidFill>
                    <a:srgbClr val="761610"/>
                  </a:solidFill>
                </a:rPr>
                <a:t>Syndications</a:t>
              </a:r>
              <a:endParaRPr dirty="0">
                <a:solidFill>
                  <a:srgbClr val="761610"/>
                </a:solidFill>
              </a:endParaRP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10107268" y="5858989"/>
              <a:ext cx="1370247" cy="267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12700" marR="6350">
                <a:lnSpc>
                  <a:spcPct val="95100"/>
                </a:lnSpc>
                <a:spcBef>
                  <a:spcPts val="170"/>
                </a:spcBef>
                <a:spcAft>
                  <a:spcPts val="600"/>
                </a:spcAft>
                <a:tabLst>
                  <a:tab pos="189865" algn="l"/>
                </a:tabLst>
                <a:defRPr sz="1400" spc="-5">
                  <a:solidFill>
                    <a:srgbClr val="1ABC9C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1pPr>
            </a:lstStyle>
            <a:p>
              <a:r>
                <a:rPr lang="en-US" sz="1200" dirty="0">
                  <a:solidFill>
                    <a:srgbClr val="761610"/>
                  </a:solidFill>
                </a:rPr>
                <a:t>Low cost </a:t>
              </a:r>
              <a:r>
                <a:rPr lang="en-US" sz="1200" dirty="0">
                  <a:solidFill>
                    <a:srgbClr val="761610"/>
                  </a:solidFill>
                </a:rPr>
                <a:t>credit </a:t>
              </a:r>
              <a:endParaRPr sz="1200" dirty="0">
                <a:solidFill>
                  <a:srgbClr val="76161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>
              <a:off x="6930328" y="6117433"/>
              <a:ext cx="4513324" cy="17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6092778" y="5324922"/>
              <a:ext cx="843025" cy="80183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bject 21"/>
            <p:cNvSpPr/>
            <p:nvPr/>
          </p:nvSpPr>
          <p:spPr>
            <a:xfrm rot="5400000">
              <a:off x="10552837" y="5230036"/>
              <a:ext cx="526772" cy="1266665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76161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object 21"/>
            <p:cNvSpPr/>
            <p:nvPr/>
          </p:nvSpPr>
          <p:spPr>
            <a:xfrm rot="5400000">
              <a:off x="244646" y="1646676"/>
              <a:ext cx="526772" cy="51302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6611" y="0"/>
                  </a:lnTo>
                </a:path>
              </a:pathLst>
            </a:custGeom>
            <a:ln w="57150">
              <a:solidFill>
                <a:srgbClr val="76161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620185" y="-32657"/>
            <a:ext cx="9802488" cy="1143000"/>
          </a:xfrm>
        </p:spPr>
        <p:txBody>
          <a:bodyPr/>
          <a:lstStyle/>
          <a:p>
            <a:r>
              <a:rPr lang="en-US" spc="300" dirty="0"/>
              <a:t>NISH Value Proposition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200462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4277" y="1930061"/>
            <a:ext cx="7351866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pc="300" dirty="0" smtClean="0">
                <a:solidFill>
                  <a:schemeClr val="bg1"/>
                </a:solidFill>
              </a:rPr>
              <a:t>NISH Processes</a:t>
            </a:r>
            <a:endParaRPr lang="en-US" spc="3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32660" y="3276598"/>
            <a:ext cx="7863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04" y="97901"/>
            <a:ext cx="1292546" cy="1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200</Words>
  <Application>Microsoft Macintosh PowerPoint</Application>
  <PresentationFormat>Widescreen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Century Gothic</vt:lpstr>
      <vt:lpstr>Cordia New</vt:lpstr>
      <vt:lpstr>TeXGyreTermes</vt:lpstr>
      <vt:lpstr>Wingdings</vt:lpstr>
      <vt:lpstr>Arial</vt:lpstr>
      <vt:lpstr>Office Theme</vt:lpstr>
      <vt:lpstr>Nigeria Integrated Social Housing</vt:lpstr>
      <vt:lpstr>Table of Contents</vt:lpstr>
      <vt:lpstr>Introduction</vt:lpstr>
      <vt:lpstr>Introduction</vt:lpstr>
      <vt:lpstr>NISH Service Model</vt:lpstr>
      <vt:lpstr>PowerPoint Presentation</vt:lpstr>
      <vt:lpstr>NISH Value Proposition</vt:lpstr>
      <vt:lpstr>NISH Value Proposition</vt:lpstr>
      <vt:lpstr>NISH Processes</vt:lpstr>
      <vt:lpstr>PowerPoint Presentation</vt:lpstr>
      <vt:lpstr>Contact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Nigerian Integrated Social Housing</dc:title>
  <dc:creator>Wale Adelakun</dc:creator>
  <cp:lastModifiedBy>Wale Adelakun</cp:lastModifiedBy>
  <cp:revision>7</cp:revision>
  <dcterms:created xsi:type="dcterms:W3CDTF">2018-04-23T00:13:17Z</dcterms:created>
  <dcterms:modified xsi:type="dcterms:W3CDTF">2018-04-23T00:21:03Z</dcterms:modified>
</cp:coreProperties>
</file>